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1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4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65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l"/>
            <a:fld id="{0DCFB061-4267-4D9F-8017-6F550D3068DF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802855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0073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32576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05609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9CABC0C-B6DF-45E9-B954-11C99AA62C3E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988399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76540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1480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887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522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AF8082C-0922-4249-A612-B415F523162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224272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BDEA15-09CD-4275-A8E0-385C965F48B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40451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AF8082C-0922-4249-A612-B415F5231620}" type="datetime1">
              <a:rPr lang="en-US" smtClean="0"/>
              <a:t>8/16/20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4633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41518A1-E3E9-4D8C-B320-EF4DE6F67C1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D39399-955B-F549-AC2A-7BAAFBBB7D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Frito-lays Employees statistics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9329BE-C3B8-1142-8A20-B6E493AD36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 analysis of employees on Attrition and Salary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CC3C27-C4CA-9747-8C27-B0C319119D0F}"/>
              </a:ext>
            </a:extLst>
          </p:cNvPr>
          <p:cNvSpPr txBox="1"/>
          <p:nvPr/>
        </p:nvSpPr>
        <p:spPr>
          <a:xfrm>
            <a:off x="2051222" y="5449330"/>
            <a:ext cx="2919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Prepared by Ravi </a:t>
            </a:r>
            <a:r>
              <a:rPr lang="en-US" dirty="0" err="1"/>
              <a:t>Sivaraman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704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77F2E-A77D-F842-BE81-6631AB1AC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Salary Predicted</a:t>
            </a:r>
          </a:p>
        </p:txBody>
      </p:sp>
      <p:pic>
        <p:nvPicPr>
          <p:cNvPr id="17" name="Content Placeholder 16" descr="A close up of a map&#10;&#10;Description automatically generated">
            <a:extLst>
              <a:ext uri="{FF2B5EF4-FFF2-40B4-BE49-F238E27FC236}">
                <a16:creationId xmlns:a16="http://schemas.microsoft.com/office/drawing/2014/main" id="{3F328906-5863-1543-9050-73EF21CB97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4200" y="2330450"/>
            <a:ext cx="6096000" cy="3492500"/>
          </a:xfrm>
        </p:spPr>
      </p:pic>
    </p:spTree>
    <p:extLst>
      <p:ext uri="{BB962C8B-B14F-4D97-AF65-F5344CB8AC3E}">
        <p14:creationId xmlns:p14="http://schemas.microsoft.com/office/powerpoint/2010/main" val="2864598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84F8C-4DF2-3048-B4CE-35F680CE9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EA540-1831-9A4F-8624-39D92F4A6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Frito-Lays CFO presented a sample of anonymized data for statistical analysis.</a:t>
            </a:r>
          </a:p>
          <a:p>
            <a:r>
              <a:rPr lang="en-US" dirty="0"/>
              <a:t>Goal of the statistical analysis are:</a:t>
            </a:r>
          </a:p>
          <a:p>
            <a:pPr lvl="1"/>
            <a:r>
              <a:rPr lang="en-US" dirty="0"/>
              <a:t>Find the attributes that may contribute on why employee may leave</a:t>
            </a:r>
          </a:p>
          <a:p>
            <a:pPr lvl="1"/>
            <a:r>
              <a:rPr lang="en-US" dirty="0"/>
              <a:t>Predict if certain employee may leave, so Frito-Lays may work with retaining them.</a:t>
            </a:r>
          </a:p>
          <a:p>
            <a:pPr lvl="1"/>
            <a:r>
              <a:rPr lang="en-US" dirty="0"/>
              <a:t>Find the salary prediction of employees that are aligned with old employees.</a:t>
            </a:r>
          </a:p>
        </p:txBody>
      </p:sp>
    </p:spTree>
    <p:extLst>
      <p:ext uri="{BB962C8B-B14F-4D97-AF65-F5344CB8AC3E}">
        <p14:creationId xmlns:p14="http://schemas.microsoft.com/office/powerpoint/2010/main" val="3989545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1F157-939C-2C4A-B58F-83BF62B54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058EE-CB20-2749-A0FA-13D54CF6F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contained lot of variables for an employee that are both private and confidential.</a:t>
            </a:r>
          </a:p>
          <a:p>
            <a:r>
              <a:rPr lang="en-US" dirty="0"/>
              <a:t>There were 840 employees included.</a:t>
            </a:r>
          </a:p>
          <a:p>
            <a:r>
              <a:rPr lang="en-US" dirty="0"/>
              <a:t>The data was complete, with no necessary correction.</a:t>
            </a:r>
          </a:p>
          <a:p>
            <a:r>
              <a:rPr lang="en-US" dirty="0"/>
              <a:t>The data is normally distributed.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063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79347-A146-4E42-A68C-364C5221E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9A3A9-146E-F644-AC1C-21E213B522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The following attributes are positively correlated according to the estimate from the given data: </a:t>
            </a:r>
          </a:p>
          <a:p>
            <a:pPr lvl="1"/>
            <a:r>
              <a:rPr lang="en-US" dirty="0"/>
              <a:t>1. Department </a:t>
            </a:r>
          </a:p>
          <a:p>
            <a:pPr lvl="1"/>
            <a:r>
              <a:rPr lang="en-US" dirty="0"/>
              <a:t>2. Distance From Home </a:t>
            </a:r>
          </a:p>
          <a:p>
            <a:pPr lvl="1"/>
            <a:r>
              <a:rPr lang="en-US" dirty="0"/>
              <a:t>3. Job Level </a:t>
            </a:r>
          </a:p>
          <a:p>
            <a:pPr lvl="1"/>
            <a:r>
              <a:rPr lang="en-US" dirty="0"/>
              <a:t>4. Marital Status </a:t>
            </a:r>
          </a:p>
          <a:p>
            <a:pPr lvl="1"/>
            <a:r>
              <a:rPr lang="en-US" dirty="0"/>
              <a:t>5. Number of companies worked</a:t>
            </a:r>
          </a:p>
          <a:p>
            <a:r>
              <a:rPr lang="en-US" dirty="0"/>
              <a:t>The following are negatively correlated according to the estimate from the given data: </a:t>
            </a:r>
          </a:p>
          <a:p>
            <a:pPr lvl="1"/>
            <a:r>
              <a:rPr lang="en-US" dirty="0"/>
              <a:t>1. Gender </a:t>
            </a:r>
          </a:p>
          <a:p>
            <a:pPr lvl="1"/>
            <a:r>
              <a:rPr lang="en-US" dirty="0"/>
              <a:t>2. Hourly Rate </a:t>
            </a:r>
          </a:p>
          <a:p>
            <a:pPr lvl="1"/>
            <a:r>
              <a:rPr lang="en-US" dirty="0"/>
              <a:t>3. Job Satisfaction </a:t>
            </a:r>
          </a:p>
          <a:p>
            <a:pPr lvl="1"/>
            <a:r>
              <a:rPr lang="en-US" dirty="0"/>
              <a:t>4. Monthly Income</a:t>
            </a:r>
          </a:p>
          <a:p>
            <a:r>
              <a:rPr lang="en-US" dirty="0"/>
              <a:t>There were more less correlation estimated, but those will be taken into account in our model.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88D9FE-C93D-F04F-83AD-67535AD5C6B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4625" y="2383232"/>
            <a:ext cx="4448175" cy="3386935"/>
          </a:xfrm>
        </p:spPr>
      </p:pic>
    </p:spTree>
    <p:extLst>
      <p:ext uri="{BB962C8B-B14F-4D97-AF65-F5344CB8AC3E}">
        <p14:creationId xmlns:p14="http://schemas.microsoft.com/office/powerpoint/2010/main" val="914190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742C-974B-CC4F-9592-D659A2F6F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Employee Attrition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1AA4A-625B-E948-A6F1-27FA6E8BDA0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Attrition rate with the given data is 16.1%</a:t>
            </a:r>
          </a:p>
          <a:p>
            <a:pPr lvl="1"/>
            <a:r>
              <a:rPr lang="en-US" dirty="0"/>
              <a:t>this is higher than national average for large enterprises.</a:t>
            </a:r>
          </a:p>
          <a:p>
            <a:pPr lvl="1"/>
            <a:r>
              <a:rPr lang="en-US" dirty="0"/>
              <a:t>10% may be ideal attrition rate</a:t>
            </a:r>
          </a:p>
          <a:p>
            <a:pPr lvl="1"/>
            <a:r>
              <a:rPr lang="en-US" dirty="0"/>
              <a:t>Higher attrition rates may negatively affect company.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EF0624-3E8D-8546-9DEE-3237E0F710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4625" y="2488066"/>
            <a:ext cx="4448175" cy="317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35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22988-3865-EE4E-A7BD-7CAE84A10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of Attrition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604FC-09DC-8C46-A45D-5D0DAB051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the given data, we built models that accurately estimate if any given employee may leave company.</a:t>
            </a:r>
          </a:p>
          <a:p>
            <a:pPr lvl="1"/>
            <a:r>
              <a:rPr lang="en-US" dirty="0"/>
              <a:t>This is predicted using analysis of known attrition rate.</a:t>
            </a:r>
          </a:p>
          <a:p>
            <a:r>
              <a:rPr lang="en-US" dirty="0"/>
              <a:t>Models</a:t>
            </a:r>
          </a:p>
          <a:p>
            <a:pPr lvl="1"/>
            <a:r>
              <a:rPr lang="en-US" dirty="0"/>
              <a:t>We built two models: KNN and Naïve Bayes</a:t>
            </a:r>
          </a:p>
          <a:p>
            <a:pPr lvl="1"/>
            <a:r>
              <a:rPr lang="en-US" dirty="0"/>
              <a:t>They are standard models that are used in the industry.</a:t>
            </a:r>
          </a:p>
          <a:p>
            <a:pPr lvl="1"/>
            <a:r>
              <a:rPr lang="en-US" dirty="0"/>
              <a:t>KNN model looks at the nearest neighbor and predicts if the given employee may leave or not.</a:t>
            </a:r>
          </a:p>
          <a:p>
            <a:pPr lvl="1"/>
            <a:r>
              <a:rPr lang="en-US" dirty="0"/>
              <a:t>Naïve Bayes uses Bayes algorithm uses the independent predictors and creates a model to estimate</a:t>
            </a:r>
          </a:p>
        </p:txBody>
      </p:sp>
    </p:spTree>
    <p:extLst>
      <p:ext uri="{BB962C8B-B14F-4D97-AF65-F5344CB8AC3E}">
        <p14:creationId xmlns:p14="http://schemas.microsoft.com/office/powerpoint/2010/main" val="2392471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2CFE8-2AB2-A149-8138-51B0C69B7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Comparison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F93086-DCC6-9745-91E9-4B4418166BF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" y="2488066"/>
            <a:ext cx="4448175" cy="3177267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3E9904A-1175-CF42-8C66-65FF7738A33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4625" y="2488066"/>
            <a:ext cx="4448175" cy="317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878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8773C-EA67-2F41-958E-C70EB93C6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KNN vs Naïve Bayes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0816519-E2E9-554E-8B05-425636AFA6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4625" y="2488066"/>
            <a:ext cx="4448175" cy="3177267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0B5D2FA-12C1-2740-B3BB-CEC0D551372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600" y="2383232"/>
            <a:ext cx="4448175" cy="338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42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69EE0-7AC5-2740-82E1-388CBE367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Salary Prediction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DCFF1-9CB5-7646-A641-2DBAFBE74E0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With the given data, we estimated the salary of the new set of employees </a:t>
            </a:r>
          </a:p>
          <a:p>
            <a:pPr lvl="1"/>
            <a:r>
              <a:rPr lang="en-US" dirty="0"/>
              <a:t>This is using regression method.</a:t>
            </a:r>
          </a:p>
          <a:p>
            <a:pPr lvl="1"/>
            <a:r>
              <a:rPr lang="en-US" dirty="0"/>
              <a:t>Regression method identifies the estimated variables that likely affect salary for the given data.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C5338-6369-5A44-92EB-ED94C6FDF00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18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Esimated</a:t>
            </a: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MonthlySalary</a:t>
            </a: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</a:p>
          <a:p>
            <a:pPr marL="530352" lvl="1" indent="0">
              <a:buNone/>
            </a:pP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1.838e+02 * </a:t>
            </a:r>
            <a:r>
              <a:rPr lang="en-US" sz="18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BusinessTravel</a:t>
            </a: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530352" lvl="1" indent="0">
              <a:buNone/>
            </a:pP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-7.302e+02 Department </a:t>
            </a:r>
          </a:p>
          <a:p>
            <a:pPr marL="530352" lvl="1" indent="0">
              <a:buNone/>
            </a:pP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 </a:t>
            </a:r>
            <a:r>
              <a:rPr lang="en-US" sz="18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DistanceFromHome</a:t>
            </a: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1.549e+01 </a:t>
            </a:r>
          </a:p>
          <a:p>
            <a:pPr marL="530352" lvl="1" indent="0">
              <a:buNone/>
            </a:pP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+ 3.822e+03 * </a:t>
            </a:r>
            <a:r>
              <a:rPr lang="en-US" sz="18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JobLevel</a:t>
            </a: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+1.110e+02 * </a:t>
            </a:r>
            <a:r>
              <a:rPr lang="en-US" sz="18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JobRole</a:t>
            </a: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 </a:t>
            </a:r>
            <a:r>
              <a:rPr lang="en-US" sz="18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TotalWorkingYears</a:t>
            </a: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6.613e+01 </a:t>
            </a:r>
          </a:p>
          <a:p>
            <a:pPr marL="530352" lvl="1" indent="0">
              <a:buNone/>
            </a:pP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 </a:t>
            </a:r>
            <a:r>
              <a:rPr lang="en-US" sz="18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YearsWithCurrManager</a:t>
            </a:r>
            <a:r>
              <a:rPr lang="en-US" sz="18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4.466e+01</a:t>
            </a:r>
            <a:endParaRPr lang="en-US" sz="18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62462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{C8E43306-1CE5-D244-8489-A91EE5410344}tf10001072</Template>
  <TotalTime>159</TotalTime>
  <Words>412</Words>
  <Application>Microsoft Macintosh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Consolas</vt:lpstr>
      <vt:lpstr>Franklin Gothic Book</vt:lpstr>
      <vt:lpstr>Crop</vt:lpstr>
      <vt:lpstr>Frito-lays Employees statistics</vt:lpstr>
      <vt:lpstr>Introduction</vt:lpstr>
      <vt:lpstr>Statistical Data</vt:lpstr>
      <vt:lpstr>Statistical Data</vt:lpstr>
      <vt:lpstr>Employee Attrition</vt:lpstr>
      <vt:lpstr>Prediction of Attrition</vt:lpstr>
      <vt:lpstr>Attrition Comparison</vt:lpstr>
      <vt:lpstr> KNN vs Naïve Bayes</vt:lpstr>
      <vt:lpstr>Salary Prediction </vt:lpstr>
      <vt:lpstr>Salary Predicted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Frito-lays Employees statistics</dc:title>
  <dc:creator>Ravi Sivaraman</dc:creator>
  <cp:lastModifiedBy>Ravi Sivaraman</cp:lastModifiedBy>
  <cp:revision>13</cp:revision>
  <dcterms:created xsi:type="dcterms:W3CDTF">2020-08-16T10:04:08Z</dcterms:created>
  <dcterms:modified xsi:type="dcterms:W3CDTF">2020-08-16T12:43:19Z</dcterms:modified>
</cp:coreProperties>
</file>

<file path=docProps/thumbnail.jpeg>
</file>